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4"/>
  </p:notesMasterIdLst>
  <p:handoutMasterIdLst>
    <p:handoutMasterId r:id="rId15"/>
  </p:handoutMasterIdLst>
  <p:sldIdLst>
    <p:sldId id="841" r:id="rId2"/>
    <p:sldId id="877" r:id="rId3"/>
    <p:sldId id="846" r:id="rId4"/>
    <p:sldId id="874" r:id="rId5"/>
    <p:sldId id="880" r:id="rId6"/>
    <p:sldId id="881" r:id="rId7"/>
    <p:sldId id="875" r:id="rId8"/>
    <p:sldId id="878" r:id="rId9"/>
    <p:sldId id="879" r:id="rId10"/>
    <p:sldId id="866" r:id="rId11"/>
    <p:sldId id="873" r:id="rId12"/>
    <p:sldId id="882" r:id="rId13"/>
  </p:sldIdLst>
  <p:sldSz cx="12190413" cy="6858000"/>
  <p:notesSz cx="6669088" cy="9926638"/>
  <p:embeddedFontLst>
    <p:embeddedFont>
      <p:font typeface="Bebas Neue" panose="020B0606020202050201" pitchFamily="34" charset="0"/>
      <p:regular r:id="rId16"/>
    </p:embeddedFont>
  </p:embeddedFontLst>
  <p:custDataLst>
    <p:tags r:id="rId17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73850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914" y="96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01.02.2024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01.02.2024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6865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Number of Infected By Gender . Male higher – cases and Deaths </a:t>
            </a:r>
          </a:p>
          <a:p>
            <a:r>
              <a:rPr lang="en-US" dirty="0"/>
              <a:t>How diseases + covid = higher chances of death </a:t>
            </a:r>
          </a:p>
          <a:p>
            <a:r>
              <a:rPr lang="en-US" dirty="0"/>
              <a:t>Age group – 50 + risky age group </a:t>
            </a:r>
          </a:p>
          <a:p>
            <a:r>
              <a:rPr lang="en-US" dirty="0"/>
              <a:t>Tobacco – higher changes those who smoke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9369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KPIs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5185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this dashboard, we can select and view data for each continent across different years.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deaths per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Sum of new cases – correlation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People who have been vaccinated per time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deaths and how season is related – cold weather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3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Findings: </a:t>
            </a:r>
          </a:p>
          <a:p>
            <a:r>
              <a:rPr lang="en-US" dirty="0"/>
              <a:t>Gender – Age group – Diseases </a:t>
            </a:r>
            <a:r>
              <a:rPr lang="en-US"/>
              <a:t>- Season </a:t>
            </a:r>
            <a:r>
              <a:rPr lang="en-US" dirty="0"/>
              <a:t>– Vaccination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4CEB38-DA38-4F43-AFB8-94FE45CA586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10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B6BBF44B-2FC3-E232-AEA4-456652653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68544" y="6005923"/>
            <a:ext cx="1992776" cy="71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789256" y="1842778"/>
            <a:ext cx="3355288" cy="677108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4400" dirty="0"/>
              <a:t>Data doctors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96537"/>
            <a:ext cx="5908323" cy="11079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endParaRPr lang="en-US" sz="2400" b="1" dirty="0"/>
          </a:p>
          <a:p>
            <a:r>
              <a:rPr lang="en-US" sz="2400" b="1" dirty="0"/>
              <a:t>A deep insight into the covid-19 outlook up until today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3F63828-D4D2-4177-B7EB-B700DFEF3E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800" noProof="1"/>
          </a:p>
          <a:p>
            <a:r>
              <a:rPr lang="en-US" sz="1800" b="1" noProof="1"/>
              <a:t>Gender </a:t>
            </a:r>
            <a:r>
              <a:rPr lang="en-US" sz="1800" noProof="1"/>
              <a:t>: Males exhibit much higher mortality</a:t>
            </a:r>
          </a:p>
          <a:p>
            <a:r>
              <a:rPr lang="en-US" sz="1800" b="1" noProof="1"/>
              <a:t>Age Group </a:t>
            </a:r>
            <a:r>
              <a:rPr lang="en-US" sz="1800" noProof="1"/>
              <a:t>:Individuals aged 50 + face significantly higher risks compared to younger age groups.</a:t>
            </a:r>
          </a:p>
          <a:p>
            <a:r>
              <a:rPr lang="en-US" sz="1800" b="1" noProof="1"/>
              <a:t>Diseases</a:t>
            </a:r>
            <a:r>
              <a:rPr lang="en-US" sz="1800" noProof="1"/>
              <a:t>: We've observed that  the presence of pneumonia, and diabetes, is associated with a mortality risk exceeding 70% in COVID cases.</a:t>
            </a:r>
          </a:p>
          <a:p>
            <a:r>
              <a:rPr lang="en-US" sz="1800" b="1" noProof="1"/>
              <a:t>In summary</a:t>
            </a:r>
            <a:r>
              <a:rPr lang="en-US" sz="1800" noProof="1"/>
              <a:t>, it is evident that an increased number of new COVID cases occurs during the </a:t>
            </a:r>
            <a:r>
              <a:rPr lang="en-US" sz="1800" i="1" u="sng" noProof="1"/>
              <a:t>winter</a:t>
            </a:r>
            <a:r>
              <a:rPr lang="en-US" sz="1800" noProof="1"/>
              <a:t> and </a:t>
            </a:r>
            <a:r>
              <a:rPr lang="en-US" sz="1800" i="1" u="sng" noProof="1"/>
              <a:t>spring</a:t>
            </a:r>
            <a:r>
              <a:rPr lang="en-US" sz="1800" noProof="1"/>
              <a:t>, with a significant peak in 2021 leading to the highest mortality rates.</a:t>
            </a:r>
          </a:p>
          <a:p>
            <a:r>
              <a:rPr lang="en-US" sz="1800" noProof="1"/>
              <a:t>Due to widespread vaccination </a:t>
            </a:r>
            <a:r>
              <a:rPr lang="en-US" sz="1800" b="1" noProof="1"/>
              <a:t>6bn</a:t>
            </a:r>
            <a:r>
              <a:rPr lang="en-US" sz="1800" noProof="1"/>
              <a:t>, there has been a notable reduction in both the occurrence of new COVID cases and the number of deaths</a:t>
            </a:r>
          </a:p>
          <a:p>
            <a:endParaRPr lang="en-US" sz="1800" noProof="1"/>
          </a:p>
          <a:p>
            <a:endParaRPr lang="en-US" sz="1800" noProof="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EFE8CF-64D0-4DA2-8827-1E97427B0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1">
                <a:solidFill>
                  <a:schemeClr val="tx1"/>
                </a:solidFill>
              </a:rPr>
              <a:t>Key Findings</a:t>
            </a:r>
          </a:p>
        </p:txBody>
      </p:sp>
      <p:pic>
        <p:nvPicPr>
          <p:cNvPr id="6" name="Bildplatzhalter 5" descr="Ein Bild, das drinnen, Zahnbürste, Tisch, Tasse enthält.&#10;&#10;Automatisch generierte Beschreibung">
            <a:extLst>
              <a:ext uri="{FF2B5EF4-FFF2-40B4-BE49-F238E27FC236}">
                <a16:creationId xmlns:a16="http://schemas.microsoft.com/office/drawing/2014/main" id="{F92E5BF5-922F-4386-8CC5-46166980584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561" y="0"/>
            <a:ext cx="4275851" cy="6858000"/>
          </a:xfrm>
        </p:spPr>
      </p:pic>
      <p:sp>
        <p:nvSpPr>
          <p:cNvPr id="4" name="Inhaltsplatzhalter 5">
            <a:extLst>
              <a:ext uri="{FF2B5EF4-FFF2-40B4-BE49-F238E27FC236}">
                <a16:creationId xmlns:a16="http://schemas.microsoft.com/office/drawing/2014/main" id="{96BC90BB-2C9A-21D2-1C36-D70D03AD9091}"/>
              </a:ext>
            </a:extLst>
          </p:cNvPr>
          <p:cNvSpPr txBox="1">
            <a:spLocks/>
          </p:cNvSpPr>
          <p:nvPr/>
        </p:nvSpPr>
        <p:spPr>
          <a:xfrm>
            <a:off x="516251" y="1685924"/>
            <a:ext cx="5808875" cy="4118027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Variables affecting COVID mortality</a:t>
            </a:r>
          </a:p>
        </p:txBody>
      </p:sp>
    </p:spTree>
    <p:extLst>
      <p:ext uri="{BB962C8B-B14F-4D97-AF65-F5344CB8AC3E}">
        <p14:creationId xmlns:p14="http://schemas.microsoft.com/office/powerpoint/2010/main" val="429237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88924" y="324719"/>
            <a:ext cx="8634232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Let’s connect on LinkedIn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C187E-BF21-7907-8DDD-1A68CA33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0" y="1949765"/>
            <a:ext cx="2699093" cy="2596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75398B-C9B7-C1E4-DB12-724941909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868" y="1962139"/>
            <a:ext cx="2699093" cy="25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A36F5B40-7C50-4388-B1EA-EC07E06980E6}"/>
              </a:ext>
            </a:extLst>
          </p:cNvPr>
          <p:cNvSpPr/>
          <p:nvPr/>
        </p:nvSpPr>
        <p:spPr>
          <a:xfrm>
            <a:off x="-15608" y="0"/>
            <a:ext cx="12198076" cy="6858000"/>
          </a:xfrm>
          <a:prstGeom prst="rect">
            <a:avLst/>
          </a:prstGeom>
          <a:gradFill>
            <a:gsLst>
              <a:gs pos="22000">
                <a:srgbClr val="175783"/>
              </a:gs>
              <a:gs pos="60000">
                <a:schemeClr val="tx1"/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0" name="Grafik 9" descr="Ein Bild, das Wasser, dunkel, weiß, Nacht enthält.&#10;&#10;Automatisch generierte Beschreibung">
            <a:extLst>
              <a:ext uri="{FF2B5EF4-FFF2-40B4-BE49-F238E27FC236}">
                <a16:creationId xmlns:a16="http://schemas.microsoft.com/office/drawing/2014/main" id="{A915CFE0-9531-4406-B751-B1C143849F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9280" y="786384"/>
            <a:ext cx="5888736" cy="5431536"/>
          </a:xfrm>
          <a:prstGeom prst="ellipse">
            <a:avLst/>
          </a:prstGeom>
          <a:effectLst>
            <a:softEdge rad="63500"/>
          </a:effec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789256" y="2642789"/>
            <a:ext cx="2146623" cy="92333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6000" b="1" dirty="0"/>
              <a:t> Q&amp;A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F1F95C-D6C1-4089-A907-8E92A7A49D1E}"/>
              </a:ext>
            </a:extLst>
          </p:cNvPr>
          <p:cNvSpPr/>
          <p:nvPr/>
        </p:nvSpPr>
        <p:spPr>
          <a:xfrm>
            <a:off x="789256" y="5407445"/>
            <a:ext cx="3352082" cy="775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Alexandros Rammos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Eleftherios Morits</a:t>
            </a:r>
          </a:p>
        </p:txBody>
      </p:sp>
    </p:spTree>
    <p:extLst>
      <p:ext uri="{BB962C8B-B14F-4D97-AF65-F5344CB8AC3E}">
        <p14:creationId xmlns:p14="http://schemas.microsoft.com/office/powerpoint/2010/main" val="22476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>
                <a:solidFill>
                  <a:schemeClr val="bg1"/>
                </a:solidFill>
              </a:rPr>
              <a:t>		        Alexandros Rammos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	Aspiring data –Business Analyst </a:t>
            </a:r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	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Who we are </a:t>
            </a:r>
            <a:r>
              <a:rPr lang="en-US" b="1" dirty="0">
                <a:solidFill>
                  <a:schemeClr val="bg1"/>
                </a:solidFill>
              </a:rPr>
              <a:t> …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40DE3-9018-A069-2D23-4F93EB4E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975" y="1787245"/>
            <a:ext cx="1503957" cy="17458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CC653D-28DD-86C3-2F70-27FDE6954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0503" y="1787245"/>
            <a:ext cx="1503957" cy="17458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277082-7208-A220-3C8C-1E5FD13B281E}"/>
              </a:ext>
            </a:extLst>
          </p:cNvPr>
          <p:cNvSpPr txBox="1"/>
          <p:nvPr/>
        </p:nvSpPr>
        <p:spPr>
          <a:xfrm>
            <a:off x="7013275" y="3533097"/>
            <a:ext cx="218248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Eleftherios Morits</a:t>
            </a:r>
          </a:p>
          <a:p>
            <a:r>
              <a:rPr lang="en-US" dirty="0">
                <a:solidFill>
                  <a:schemeClr val="bg1"/>
                </a:solidFill>
              </a:rPr>
              <a:t>        Consultant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A89A6E-2991-F19A-0423-23ED590DEDEA}"/>
              </a:ext>
            </a:extLst>
          </p:cNvPr>
          <p:cNvSpPr txBox="1"/>
          <p:nvPr/>
        </p:nvSpPr>
        <p:spPr>
          <a:xfrm>
            <a:off x="3148643" y="4810827"/>
            <a:ext cx="639217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Moto is . . .</a:t>
            </a:r>
          </a:p>
          <a:p>
            <a:r>
              <a:rPr lang="en-US" dirty="0">
                <a:solidFill>
                  <a:schemeClr val="bg1"/>
                </a:solidFill>
              </a:rPr>
              <a:t>	 Torture the data and they will confess everything</a:t>
            </a:r>
          </a:p>
        </p:txBody>
      </p:sp>
    </p:spTree>
    <p:extLst>
      <p:ext uri="{BB962C8B-B14F-4D97-AF65-F5344CB8AC3E}">
        <p14:creationId xmlns:p14="http://schemas.microsoft.com/office/powerpoint/2010/main" val="8325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chemeClr val="bg2"/>
                </a:solidFill>
                <a:effectLst/>
                <a:latin typeface="Söhne"/>
              </a:rPr>
              <a:t>Introduction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51" y="1685924"/>
            <a:ext cx="5808875" cy="4118027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In the face of the ongoing global pandemic, our team Data Doctors has been dedicated to unraveling key patterns and trends within COVID-19 data. Today, we'll take you through our comprehensive analysis, covering two distinct data sets, employing advanced Exploratory Data Analysis (EDA) techniques in Python, and presenting our findings through a powerful Business Intelligence (BI) dashboard.</a:t>
            </a:r>
          </a:p>
        </p:txBody>
      </p:sp>
      <p:pic>
        <p:nvPicPr>
          <p:cNvPr id="4" name="Picture 3" descr="A close-up of a logo">
            <a:extLst>
              <a:ext uri="{FF2B5EF4-FFF2-40B4-BE49-F238E27FC236}">
                <a16:creationId xmlns:a16="http://schemas.microsoft.com/office/drawing/2014/main" id="{576CDB45-F6CF-DAA5-BDFF-2C4B37A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noProof="1">
                <a:solidFill>
                  <a:schemeClr val="bg1"/>
                </a:solidFill>
              </a:rPr>
              <a:t>Data Sources 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Kaggle</a:t>
            </a:r>
            <a:r>
              <a:rPr lang="en-US" sz="1800" noProof="1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dataset was provided by the Mexican government.The raw dataset consists of 21 unique features and 1,048,576 unique patients. I</a:t>
            </a:r>
          </a:p>
          <a:p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The complete Our World in Data COVID-19 dataset</a:t>
            </a:r>
          </a:p>
          <a:p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with cases, deaths, ICU/hospitalization metrics, testing, vaccination details, and socio-economic factors, organized by location and date.</a:t>
            </a: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2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noProof="1">
                <a:solidFill>
                  <a:schemeClr val="bg1"/>
                </a:solidFill>
              </a:rPr>
              <a:t>Covid-19 Dataset &amp; Our World in Data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8" name="Picture 7" descr="A logo with blue and yellow squares&#10;&#10;Description automatically generated with medium confidence">
            <a:extLst>
              <a:ext uri="{FF2B5EF4-FFF2-40B4-BE49-F238E27FC236}">
                <a16:creationId xmlns:a16="http://schemas.microsoft.com/office/drawing/2014/main" id="{05D78898-F4D2-CE41-1863-1CD5D209D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03" y="2140366"/>
            <a:ext cx="997861" cy="706351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D25E40D9-7836-E397-AB50-221B83F82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23" y="2103615"/>
            <a:ext cx="2229306" cy="7431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EBC828-7E3C-CE6C-8FA3-62671100C3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03" y="3035078"/>
            <a:ext cx="2310298" cy="6635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8A80F8-7A65-A001-AC8C-7B57028375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0500" y="1789441"/>
            <a:ext cx="5423692" cy="231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Essen enthält.&#10;&#10;Automatisch generierte Beschreibung">
            <a:extLst>
              <a:ext uri="{FF2B5EF4-FFF2-40B4-BE49-F238E27FC236}">
                <a16:creationId xmlns:a16="http://schemas.microsoft.com/office/drawing/2014/main" id="{DFEDB4CD-6668-4A2C-8986-2DCC6F45F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 flipH="1">
            <a:off x="2494272" y="0"/>
            <a:ext cx="9696141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7E936D-22C4-473A-A10C-C63EFCC04070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Exploratory Data Analysis (EDA) in Python</a:t>
            </a:r>
            <a:endParaRPr lang="en-US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15E7F7-C3FD-4467-A8AB-0BC0491F97B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Covid-19 Dataset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Outliers' detection in ages and removal 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Segmentation of ages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800" b="1" noProof="1">
                <a:solidFill>
                  <a:schemeClr val="bg1"/>
                </a:solidFill>
              </a:rPr>
              <a:t>Our World in Data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Removal of null values and redundant columns</a:t>
            </a:r>
          </a:p>
          <a:p>
            <a:r>
              <a:rPr lang="en-US" sz="1800" noProof="1">
                <a:solidFill>
                  <a:schemeClr val="bg1"/>
                </a:solidFill>
              </a:rPr>
              <a:t>Findings per continent  </a:t>
            </a: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noProof="1">
              <a:solidFill>
                <a:schemeClr val="bg1"/>
              </a:solidFill>
            </a:endParaRPr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4BBE3C26-076A-19D4-76F1-14B24558D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E4163-1B40-F409-2557-B3FD010F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27" y="1061237"/>
            <a:ext cx="6076339" cy="15542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656DC-6009-9069-32B3-AFA80323B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737" y="4052140"/>
            <a:ext cx="2927975" cy="19537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F70C8C-EF86-905A-4347-3E53693D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291" y="4052140"/>
            <a:ext cx="2927975" cy="195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0C7CC-ECF5-21FE-025F-35FE6B385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7" y="900206"/>
            <a:ext cx="10174988" cy="57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E8BE0-C476-60AF-8B70-01B9872B5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48" y="885620"/>
            <a:ext cx="11403162" cy="481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tze, Mann enthält.&#10;&#10;Automatisch generierte Beschreibung">
            <a:extLst>
              <a:ext uri="{FF2B5EF4-FFF2-40B4-BE49-F238E27FC236}">
                <a16:creationId xmlns:a16="http://schemas.microsoft.com/office/drawing/2014/main" id="{63529908-DD91-45C1-8DDC-244C43C147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07"/>
          <a:stretch/>
        </p:blipFill>
        <p:spPr>
          <a:xfrm>
            <a:off x="1903416" y="1"/>
            <a:ext cx="10286997" cy="685799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16FB869-D718-4149-A685-88AC9F4A1F74}"/>
              </a:ext>
            </a:extLst>
          </p:cNvPr>
          <p:cNvSpPr/>
          <p:nvPr/>
        </p:nvSpPr>
        <p:spPr>
          <a:xfrm>
            <a:off x="-3" y="1"/>
            <a:ext cx="11925303" cy="6857999"/>
          </a:xfrm>
          <a:prstGeom prst="rect">
            <a:avLst/>
          </a:prstGeom>
          <a:gradFill>
            <a:gsLst>
              <a:gs pos="33000">
                <a:srgbClr val="083C51"/>
              </a:gs>
              <a:gs pos="84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223680-E0FA-498B-B4F4-C959A048D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Business Intelligence (BI) Dashboard</a:t>
            </a:r>
            <a:endParaRPr lang="en-US" dirty="0"/>
          </a:p>
        </p:txBody>
      </p:sp>
      <p:pic>
        <p:nvPicPr>
          <p:cNvPr id="3" name="Picture 2" descr="A close-up of a logo">
            <a:extLst>
              <a:ext uri="{FF2B5EF4-FFF2-40B4-BE49-F238E27FC236}">
                <a16:creationId xmlns:a16="http://schemas.microsoft.com/office/drawing/2014/main" id="{52AD9F64-84A2-B8D2-8B56-6D8F7BF5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227" y="6274467"/>
            <a:ext cx="969202" cy="345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05EC67-F12E-F638-C0B4-247472B2F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84" y="947390"/>
            <a:ext cx="10286997" cy="544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332</TotalTime>
  <Words>492</Words>
  <Application>Microsoft Office PowerPoint</Application>
  <PresentationFormat>Custom</PresentationFormat>
  <Paragraphs>108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Söhne</vt:lpstr>
      <vt:lpstr>Bebas Neue</vt:lpstr>
      <vt:lpstr>Wingdings</vt:lpstr>
      <vt:lpstr>Calibri Light</vt:lpstr>
      <vt:lpstr>Symbol</vt:lpstr>
      <vt:lpstr>Calibri</vt:lpstr>
      <vt:lpstr>PRESENTATIONLOAD</vt:lpstr>
      <vt:lpstr>PowerPoint Presentation</vt:lpstr>
      <vt:lpstr>Who we are  … </vt:lpstr>
      <vt:lpstr>Introduction  </vt:lpstr>
      <vt:lpstr>Data Sources </vt:lpstr>
      <vt:lpstr>Exploratory Data Analysis (EDA) in Python</vt:lpstr>
      <vt:lpstr>Exploratory Data Analysis (EDA) in Python</vt:lpstr>
      <vt:lpstr>Business Intelligence (BI) Dashboard</vt:lpstr>
      <vt:lpstr>Business Intelligence (BI) Dashboard</vt:lpstr>
      <vt:lpstr>Business Intelligence (BI) Dashboard</vt:lpstr>
      <vt:lpstr>Key Findings</vt:lpstr>
      <vt:lpstr>PowerPoint Presentation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lefteris morits</cp:lastModifiedBy>
  <cp:revision>1239</cp:revision>
  <dcterms:created xsi:type="dcterms:W3CDTF">2010-05-21T10:35:54Z</dcterms:created>
  <dcterms:modified xsi:type="dcterms:W3CDTF">2024-02-01T09:52:38Z</dcterms:modified>
  <cp:category/>
</cp:coreProperties>
</file>